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8" r:id="rId1"/>
    <p:sldMasterId id="2147483728" r:id="rId2"/>
    <p:sldMasterId id="2147483746" r:id="rId3"/>
    <p:sldMasterId id="2147483758" r:id="rId4"/>
    <p:sldMasterId id="2147483770" r:id="rId5"/>
  </p:sldMasterIdLst>
  <p:sldIdLst>
    <p:sldId id="256" r:id="rId6"/>
    <p:sldId id="299" r:id="rId7"/>
    <p:sldId id="278" r:id="rId8"/>
    <p:sldId id="290" r:id="rId9"/>
    <p:sldId id="288" r:id="rId10"/>
    <p:sldId id="279" r:id="rId11"/>
    <p:sldId id="289" r:id="rId12"/>
    <p:sldId id="291" r:id="rId13"/>
    <p:sldId id="284" r:id="rId14"/>
    <p:sldId id="300" r:id="rId15"/>
    <p:sldId id="264" r:id="rId16"/>
    <p:sldId id="301" r:id="rId17"/>
    <p:sldId id="317" r:id="rId18"/>
    <p:sldId id="293" r:id="rId19"/>
    <p:sldId id="318" r:id="rId20"/>
    <p:sldId id="295" r:id="rId21"/>
    <p:sldId id="294" r:id="rId22"/>
    <p:sldId id="283" r:id="rId23"/>
    <p:sldId id="316" r:id="rId24"/>
    <p:sldId id="292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6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7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672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9694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268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41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58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07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94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75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1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50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91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11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98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02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6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44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9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93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39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135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487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76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16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991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10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03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472D23-6933-4398-B088-86D87D4569A8}" type="datetime1">
              <a:rPr lang="pt-BR" smtClean="0"/>
              <a:t>02/09/2025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57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866A0C-EEE8-4DE1-9ECF-51EC9C0B8BE2}" type="datetime1">
              <a:rPr lang="pt-BR" smtClean="0"/>
              <a:t>02/09/2025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00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F9B11C-AD18-4A04-821E-C5366FCA14C8}" type="datetime1">
              <a:rPr lang="pt-BR" smtClean="0"/>
              <a:t>02/09/2025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864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4586AC-0217-4567-B29B-23EE9A9222A5}" type="datetime1">
              <a:rPr lang="pt-BR" smtClean="0"/>
              <a:t>02/09/2025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44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EA9A4D-5B4A-4536-B4F3-3781F06B7402}" type="datetime1">
              <a:rPr lang="pt-BR" smtClean="0"/>
              <a:t>02/09/2025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1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17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D2EFA0-DD31-4334-BD97-CA68CA1EAF7D}" type="datetime1">
              <a:rPr lang="pt-BR" smtClean="0"/>
              <a:t>02/09/2025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50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22C804-0B7D-49A4-9AA4-17093ACFAE26}" type="datetime1">
              <a:rPr lang="pt-BR" smtClean="0"/>
              <a:t>02/09/2025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783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F26C5998-667C-4083-8EAC-8B78C6E30EC5}" type="datetime1">
              <a:rPr lang="pt-BR" smtClean="0"/>
              <a:t>02/09/2025</a:t>
            </a:fld>
            <a:endParaRPr lang="en-US" dirty="0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20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BC8F94-10C4-4E0E-B702-FA76FB225505}" type="datetime1">
              <a:rPr lang="pt-BR" smtClean="0"/>
              <a:t>02/09/2025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80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8CAC3A-C360-423D-8EE7-1FC8754818CB}" type="datetime1">
              <a:rPr lang="pt-BR" smtClean="0"/>
              <a:t>02/09/2025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748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Espaço Reservado para Data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A3C67-7F45-4D7A-B048-0542E838373B}" type="datetime1">
              <a:rPr lang="pt-BR" smtClean="0"/>
              <a:t>02/09/2025</a:t>
            </a:fld>
            <a:endParaRPr lang="en-US" dirty="0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3" name="Espaço Reservado para o Número do Slide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60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2810" y="1905000"/>
            <a:ext cx="9146382" cy="2667000"/>
          </a:xfrm>
        </p:spPr>
        <p:txBody>
          <a:bodyPr rtlCol="0">
            <a:noAutofit/>
          </a:bodyPr>
          <a:lstStyle>
            <a:lvl1pPr rtl="0">
              <a:defRPr sz="5400"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grpSp>
        <p:nvGrpSpPr>
          <p:cNvPr id="256" name="linha" descr="Gráfico de linhas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orma Livre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58" name="Forma Livre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59" name="Forma Livre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0" name="Forma Livre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1" name="Forma Livre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2" name="Forma Livre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3" name="Forma Livre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4" name="Forma Livre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5" name="Forma Livre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6" name="Forma Livre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7" name="Forma Livre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8" name="Forma Livre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9" name="Forma Livre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0" name="Forma Livre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1" name="Forma Livre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2" name="Forma Livre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3" name="Forma Livre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4" name="Forma Livre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5" name="Forma Livre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6" name="Forma Livre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7" name="Forma Livre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8" name="Forma Livre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9" name="Forma Livre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0" name="Forma Livre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1" name="Forma Livre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2" name="Forma Livre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3" name="Forma Livre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4" name="Forma Livre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5" name="Forma Livre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6" name="Forma Livre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7" name="Forma Livre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8" name="Forma Livre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9" name="Forma Livre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0" name="Forma Livre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1" name="Forma Livre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2" name="Forma Livre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3" name="Forma Livre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4" name="Forma Livre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5" name="Forma Livre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6" name="Forma Livre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7" name="Forma Livre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8" name="Forma Livre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9" name="Forma Livre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0" name="Forma Livre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1" name="Forma Livre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2" name="Forma Livre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3" name="Forma Livre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4" name="Forma Livre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5" name="Forma Livre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6" name="Forma Livre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7" name="Forma Livre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8" name="Forma Livre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9" name="Forma Livre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0" name="Forma Livre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1" name="Forma Livre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2" name="Forma Livre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3" name="Forma Livre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4" name="Forma Livre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5" name="Forma Livre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6" name="Forma Livre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7" name="Forma Livre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8" name="Forma Livre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9" name="Forma Livre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0" name="Forma Livre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1" name="Forma Livre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2" name="Forma Livre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3" name="Forma Livre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4" name="Forma Livre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5" name="Forma Livre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6" name="Forma Livre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7" name="Forma Livre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8" name="Forma Livre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9" name="Forma Livre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0" name="Forma Livre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1" name="Forma Livre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2" name="Forma Livre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3" name="Forma Livre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4" name="Forma Livre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5" name="Forma Livre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6" name="Forma Livre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7" name="Forma Livre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8" name="Forma Livre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9" name="Forma Livre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0" name="Forma Livre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1" name="Forma Livre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2" name="Forma Livre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3" name="Forma Livre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4" name="Forma Livre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5" name="Forma Livre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6" name="Forma Livre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7" name="Forma Livre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8" name="Forma Livre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9" name="Forma Livre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0" name="Forma Livre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1" name="Forma Livre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2" name="Forma Livre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3" name="Forma Livre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4" name="Forma Livre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5" name="Forma Livre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6" name="Forma Livre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7" name="Forma Livre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8" name="Forma Livre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9" name="Forma Livre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0" name="Forma Livre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1" name="Forma Livre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2" name="Forma Livre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3" name="Forma Livre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4" name="Forma Livre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5" name="Forma Livre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6" name="Forma Livre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7" name="Forma Livre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8" name="Forma Livre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9" name="Forma Livre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0" name="Forma Livre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1" name="Forma Livre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2" name="Forma Livre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3" name="Forma Livre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4" name="Forma Livre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5" name="Forma Livre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6" name="Forma Livre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7" name="Forma Livre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8" name="Forma Livre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9" name="Forma Livre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</p:grp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2810" y="5105400"/>
            <a:ext cx="9146381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225211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22811" y="274638"/>
            <a:ext cx="9146380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grpSp>
        <p:nvGrpSpPr>
          <p:cNvPr id="167" name="linha" descr="Gráfico de linhas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68" name="Forma Liv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9" name="Forma Liv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0" name="Forma Liv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1" name="Forma Liv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2" name="Forma Liv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3" name="Forma Liv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4" name="Forma Liv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5" name="Forma Liv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6" name="Forma Liv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7" name="Forma Liv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8" name="Forma Liv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9" name="Forma Liv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0" name="Forma Liv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1" name="Forma Liv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2" name="Forma Liv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3" name="Forma Liv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4" name="Forma Liv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5" name="Forma Liv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6" name="Forma Liv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7" name="Forma Liv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8" name="Forma Liv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9" name="Forma Liv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0" name="Forma Liv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1" name="Forma Liv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2" name="Forma Liv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3" name="Forma Liv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4" name="Forma Liv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5" name="Forma Liv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6" name="Forma Liv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7" name="Forma Liv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8" name="Forma Liv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9" name="Forma Liv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0" name="Forma Liv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1" name="Forma Liv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2" name="Forma Liv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3" name="Forma Liv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4" name="Forma Liv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5" name="Forma Liv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6" name="Forma Liv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7" name="Forma Liv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8" name="Forma Liv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9" name="Forma Liv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0" name="Forma Liv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1" name="Forma Liv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2" name="Forma Liv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3" name="Forma Liv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4" name="Forma Liv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5" name="Forma Liv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6" name="Forma Liv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7" name="Forma Liv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8" name="Forma Liv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9" name="Forma Liv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0" name="Forma Liv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1" name="Forma Liv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2" name="Forma Liv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3" name="Forma Liv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4" name="Forma Liv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5" name="Forma Liv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6" name="Forma Liv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7" name="Forma Liv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8" name="Forma Liv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9" name="Forma Liv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0" name="Forma Liv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1" name="Forma Liv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2" name="Forma Liv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3" name="Forma Liv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4" name="Forma Liv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5" name="Forma Liv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6" name="Forma Liv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7" name="Forma Liv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8" name="Forma Liv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9" name="Forma Liv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40" name="Forma Liv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41" name="Forma Liv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3396C3-3492-4496-8698-79E4814AE53F}" type="datetime1">
              <a:rPr lang="pt-BR" smtClean="0"/>
              <a:t>02/09/2025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1662454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22810" y="1905000"/>
            <a:ext cx="9146382" cy="2667000"/>
          </a:xfrm>
        </p:spPr>
        <p:txBody>
          <a:bodyPr rtlCol="0" anchor="b">
            <a:noAutofit/>
          </a:bodyPr>
          <a:lstStyle>
            <a:lvl1pPr algn="l" rtl="0">
              <a:defRPr sz="4400" b="0" cap="none" baseline="0"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grpSp>
        <p:nvGrpSpPr>
          <p:cNvPr id="255" name="linha" descr="Gráfico de linhas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orma Livre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57" name="Forma Livre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58" name="Forma Livre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59" name="Forma Livre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0" name="Forma Livre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1" name="Forma Livre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2" name="Forma Livre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3" name="Forma Livre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4" name="Forma Livre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5" name="Forma Livre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6" name="Forma Livre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7" name="Forma Livre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8" name="Forma Livre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69" name="Forma Livre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0" name="Forma Livre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1" name="Forma Livre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2" name="Forma Livre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3" name="Forma Livre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4" name="Forma Livre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5" name="Forma Livre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6" name="Forma Livre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7" name="Forma Livre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8" name="Forma Livre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79" name="Forma Livre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0" name="Forma Livre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1" name="Forma Livre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2" name="Forma Livre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3" name="Forma Livre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4" name="Forma Livre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5" name="Forma Livre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6" name="Forma Livre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7" name="Forma Livre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8" name="Forma Livre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89" name="Forma Livre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0" name="Forma Livre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1" name="Forma Livre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2" name="Forma Livre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3" name="Forma Livre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4" name="Forma Livre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5" name="Forma Livre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6" name="Forma Livre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7" name="Forma Livre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8" name="Forma Livre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299" name="Forma Livre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0" name="Forma Livre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1" name="Forma Livre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2" name="Forma Livre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3" name="Forma Livre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4" name="Forma Livre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5" name="Forma Livre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6" name="Forma Livre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7" name="Forma Livre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8" name="Forma Livre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09" name="Forma Livre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0" name="Forma Livre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1" name="Forma Livre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2" name="Forma Livre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3" name="Forma Livre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4" name="Forma Livre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5" name="Forma Livre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6" name="Forma Livre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7" name="Forma Livre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8" name="Forma Livre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19" name="Forma Livre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0" name="Forma Livre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1" name="Forma Livre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2" name="Forma Livre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3" name="Forma Livre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4" name="Forma Livre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5" name="Forma Livre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6" name="Forma Livre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7" name="Forma Livre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8" name="Forma Livre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29" name="Forma Livre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0" name="Forma Livre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1" name="Forma Livre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2" name="Forma Livre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3" name="Forma Livre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4" name="Forma Livre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5" name="Forma Livre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6" name="Forma Livre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7" name="Forma Livre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8" name="Forma Livre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39" name="Forma Livre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0" name="Forma Livre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1" name="Forma Livre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2" name="Forma Livre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3" name="Forma Livre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4" name="Forma Livre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5" name="Forma Livre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6" name="Forma Livre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7" name="Forma Livre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8" name="Forma Livre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49" name="Forma Livre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0" name="Forma Livre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1" name="Forma Livre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2" name="Forma Livre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3" name="Forma Livre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4" name="Forma Livre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5" name="Forma Livre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6" name="Forma Livre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7" name="Forma Livre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8" name="Forma Livre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59" name="Forma Livre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0" name="Forma Livre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1" name="Forma Livre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2" name="Forma Livre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3" name="Forma Livre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4" name="Forma Livre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5" name="Forma Livre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6" name="Forma Livre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7" name="Forma Livre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8" name="Forma Livre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69" name="Forma Livre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0" name="Forma Livre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1" name="Forma Livre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2" name="Forma Livre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3" name="Forma Livre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4" name="Forma Livre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5" name="Forma Livre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6" name="Forma Livre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7" name="Forma Livre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  <p:sp>
          <p:nvSpPr>
            <p:cNvPr id="378" name="Forma Livre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/>
            </a:p>
          </p:txBody>
        </p: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810" y="5102526"/>
            <a:ext cx="9146381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F0D0AC-B9DC-491A-B40C-0529EC313878}" type="datetime1">
              <a:rPr lang="pt-BR" smtClean="0"/>
              <a:t>02/09/2025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6167652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22811" y="274638"/>
            <a:ext cx="9146380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grpSp>
        <p:nvGrpSpPr>
          <p:cNvPr id="158" name="linha" descr="Gráfico de linhas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59" name="Forma Liv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0" name="Forma Liv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1" name="Forma Liv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2" name="Forma Liv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3" name="Forma Liv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4" name="Forma Liv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5" name="Forma Liv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6" name="Forma Liv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7" name="Forma Liv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8" name="Forma Liv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9" name="Forma Liv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0" name="Forma Liv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1" name="Forma Liv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2" name="Forma Liv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3" name="Forma Liv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4" name="Forma Liv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5" name="Forma Liv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6" name="Forma Liv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7" name="Forma Liv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8" name="Forma Liv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9" name="Forma Liv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0" name="Forma Liv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1" name="Forma Liv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2" name="Forma Liv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3" name="Forma Liv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4" name="Forma Liv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5" name="Forma Liv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6" name="Forma Liv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7" name="Forma Liv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8" name="Forma Liv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9" name="Forma Liv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0" name="Forma Liv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1" name="Forma Liv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2" name="Forma Liv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3" name="Forma Liv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4" name="Forma Liv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5" name="Forma Liv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6" name="Forma Liv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7" name="Forma Liv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8" name="Forma Liv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9" name="Forma Liv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0" name="Forma Liv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1" name="Forma Liv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2" name="Forma Liv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3" name="Forma Liv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4" name="Forma Liv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5" name="Forma Liv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6" name="Forma Liv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7" name="Forma Liv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8" name="Forma Liv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9" name="Forma Liv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0" name="Forma Liv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1" name="Forma Liv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2" name="Forma Liv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3" name="Forma Liv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4" name="Forma Liv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5" name="Forma Liv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6" name="Forma Liv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7" name="Forma Liv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8" name="Forma Liv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9" name="Forma Liv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0" name="Forma Liv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1" name="Forma Liv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2" name="Forma Liv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3" name="Forma Liv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4" name="Forma Liv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5" name="Forma Liv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6" name="Forma Liv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7" name="Forma Liv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8" name="Forma Liv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9" name="Forma Liv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0" name="Forma Liv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1" name="Forma Liv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2" name="Forma Liv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</p:grp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22810" y="1905000"/>
            <a:ext cx="4420750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48442" y="1905000"/>
            <a:ext cx="442074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A34909-1BC5-45CA-8566-BEB9E3794744}" type="datetime1">
              <a:rPr lang="pt-BR" smtClean="0"/>
              <a:t>02/09/2025</a:t>
            </a:fld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383210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04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22811" y="274638"/>
            <a:ext cx="9146380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grpSp>
        <p:nvGrpSpPr>
          <p:cNvPr id="160" name="linha" descr="Gráfico de linhas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61" name="Forma Livre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2" name="Forma Livre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3" name="Forma Livre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4" name="Forma Liv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5" name="Forma Liv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6" name="Forma Liv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7" name="Forma Liv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8" name="Forma Liv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9" name="Forma Liv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0" name="Forma Liv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1" name="Forma Liv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2" name="Forma Liv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3" name="Forma Liv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4" name="Forma Liv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5" name="Forma Liv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6" name="Forma Liv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7" name="Forma Liv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8" name="Forma Liv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9" name="Forma Liv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0" name="Forma Liv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1" name="Forma Liv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2" name="Forma Liv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3" name="Forma Liv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4" name="Forma Liv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5" name="Forma Liv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6" name="Forma Liv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7" name="Forma Liv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8" name="Forma Liv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9" name="Forma Liv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0" name="Forma Liv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1" name="Forma Liv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2" name="Forma Liv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3" name="Forma Liv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4" name="Forma Liv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5" name="Forma Liv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6" name="Forma Liv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7" name="Forma Liv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8" name="Forma Liv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9" name="Forma Liv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0" name="Forma Liv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1" name="Forma Liv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2" name="Forma Liv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3" name="Forma Liv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4" name="Forma Liv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5" name="Forma Liv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6" name="Forma Liv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7" name="Forma Liv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8" name="Forma Liv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9" name="Forma Liv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0" name="Forma Liv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1" name="Forma Liv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2" name="Forma Liv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3" name="Forma Liv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4" name="Forma Liv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5" name="Forma Liv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6" name="Forma Liv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7" name="Forma Liv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8" name="Forma Liv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9" name="Forma Liv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0" name="Forma Liv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1" name="Forma Liv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2" name="Forma Liv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3" name="Forma Liv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4" name="Forma Liv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5" name="Forma Liv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6" name="Forma Liv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7" name="Forma Liv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8" name="Forma Liv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9" name="Forma Liv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0" name="Forma Liv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1" name="Forma Liv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2" name="Forma Liv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3" name="Forma Liv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4" name="Forma Liv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810" y="1905000"/>
            <a:ext cx="441770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522810" y="2819400"/>
            <a:ext cx="441770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51488" y="1905000"/>
            <a:ext cx="441770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F48602-A83C-4B27-B476-20AF32AE1EED}" type="datetime1">
              <a:rPr lang="pt-BR" smtClean="0"/>
              <a:t>02/09/2025</a:t>
            </a:fld>
            <a:endParaRPr lang="pt-BR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85" name="Espaço Reservado para Conteúdo 3"/>
          <p:cNvSpPr>
            <a:spLocks noGrp="1"/>
          </p:cNvSpPr>
          <p:nvPr>
            <p:ph sz="half" idx="13"/>
          </p:nvPr>
        </p:nvSpPr>
        <p:spPr>
          <a:xfrm>
            <a:off x="6251488" y="2819401"/>
            <a:ext cx="441770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7503151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grpSp>
        <p:nvGrpSpPr>
          <p:cNvPr id="156" name="linha" descr="Gráfico de linhas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57" name="Forma Liv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58" name="Forma Liv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59" name="Forma Liv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0" name="Forma Liv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1" name="Forma Liv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2" name="Forma Liv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3" name="Forma Liv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4" name="Forma Liv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5" name="Forma Liv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6" name="Forma Liv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7" name="Forma Liv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8" name="Forma Liv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9" name="Forma Liv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0" name="Forma Liv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1" name="Forma Liv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2" name="Forma Liv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3" name="Forma Liv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4" name="Forma Liv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5" name="Forma Liv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6" name="Forma Liv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7" name="Forma Liv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8" name="Forma Liv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9" name="Forma Liv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0" name="Forma Liv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1" name="Forma Liv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2" name="Forma Liv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3" name="Forma Liv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4" name="Forma Liv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5" name="Forma Liv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6" name="Forma Liv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7" name="Forma Liv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8" name="Forma Liv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9" name="Forma Liv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0" name="Forma Liv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1" name="Forma Liv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2" name="Forma Liv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3" name="Forma Liv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4" name="Forma Liv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5" name="Forma Liv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6" name="Forma Liv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7" name="Forma Liv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8" name="Forma Liv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9" name="Forma Liv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0" name="Forma Liv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1" name="Forma Liv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2" name="Forma Liv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3" name="Forma Liv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4" name="Forma Liv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5" name="Forma Liv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6" name="Forma Liv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7" name="Forma Liv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8" name="Forma Liv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9" name="Forma Liv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0" name="Forma Liv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1" name="Forma Liv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2" name="Forma Liv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3" name="Forma Liv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4" name="Forma Liv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5" name="Forma Liv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6" name="Forma Liv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7" name="Forma Liv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8" name="Forma Liv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9" name="Forma Liv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0" name="Forma Liv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1" name="Forma Liv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2" name="Forma Liv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3" name="Forma Liv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4" name="Forma Liv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5" name="Forma Liv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6" name="Forma Liv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7" name="Forma Liv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8" name="Forma Liv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9" name="Forma Liv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0" name="Forma Liv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</p:grp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02F2C7-204F-4F9D-81F3-C7CE8047CD3A}" type="datetime1">
              <a:rPr lang="pt-BR" smtClean="0"/>
              <a:t>02/09/2025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04547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1526F9-43E7-4B77-89D8-9DEFDDBA71B5}" type="datetime1">
              <a:rPr lang="pt-BR" smtClean="0"/>
              <a:t>02/09/2025</a:t>
            </a:fld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8017064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22811" y="274638"/>
            <a:ext cx="9146380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pt-BR" dirty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522809" y="3429000"/>
            <a:ext cx="2743915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11249" y="1905000"/>
            <a:ext cx="5670757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grpSp>
        <p:nvGrpSpPr>
          <p:cNvPr id="615" name="quadro" descr="Gráfico de caixas"/>
          <p:cNvGrpSpPr/>
          <p:nvPr/>
        </p:nvGrpSpPr>
        <p:grpSpPr bwMode="invGray">
          <a:xfrm>
            <a:off x="4418990" y="1630822"/>
            <a:ext cx="6292667" cy="4575885"/>
            <a:chOff x="4417839" y="1630821"/>
            <a:chExt cx="6291028" cy="4575885"/>
          </a:xfrm>
        </p:grpSpPr>
        <p:grpSp>
          <p:nvGrpSpPr>
            <p:cNvPr id="616" name="Grupo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o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orma Livre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orma Livre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orma Livre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o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orma Livre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orma Livre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orma Livre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o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o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orma Livre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orma Livre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orma Livre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o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orma Livre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orma Livre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orma Livre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5CA678-7531-4BBD-B1E6-6A1CA37BCB1B}" type="datetime1">
              <a:rPr lang="pt-BR" smtClean="0"/>
              <a:t>02/09/2025</a:t>
            </a:fld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010080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Imagem 2" descr="Um espaço reservado vazio para adicionar uma imagem. Clique no espaço reservado e selecione a imagem que você deseja adicionar."/>
          <p:cNvSpPr>
            <a:spLocks noGrp="1"/>
          </p:cNvSpPr>
          <p:nvPr>
            <p:ph type="pic" idx="1"/>
          </p:nvPr>
        </p:nvSpPr>
        <p:spPr>
          <a:xfrm>
            <a:off x="1746293" y="1884311"/>
            <a:ext cx="5670757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grpSp>
        <p:nvGrpSpPr>
          <p:cNvPr id="614" name="quadro" descr="Gráfico de caixas"/>
          <p:cNvGrpSpPr/>
          <p:nvPr/>
        </p:nvGrpSpPr>
        <p:grpSpPr bwMode="invGray">
          <a:xfrm flipH="1">
            <a:off x="1447877" y="1630822"/>
            <a:ext cx="6292667" cy="4575885"/>
            <a:chOff x="4417839" y="1630821"/>
            <a:chExt cx="6291028" cy="4575885"/>
          </a:xfrm>
        </p:grpSpPr>
        <p:grpSp>
          <p:nvGrpSpPr>
            <p:cNvPr id="615" name="Grupo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o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orma Livre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orma Livre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orma Livre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o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orma Livre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orma Livre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orma Livre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o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o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orma Livre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orma Livre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orma Livre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orma Liv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orma Liv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orma Liv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orma Liv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orma Liv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orma Liv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orma Liv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orma Liv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orma Liv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orma Liv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orma Liv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orma Liv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orma Liv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orma Liv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orma Liv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orma Liv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orma Liv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orma Liv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orma Liv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orma Liv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orma Liv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orma Liv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orma Liv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orma Liv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orma Liv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orma Liv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orma Liv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orma Liv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orma Liv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orma Liv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orma Liv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orma Liv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orma Liv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orma Liv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orma Liv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orma Liv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orma Liv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orma Liv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orma Liv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orma Liv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orma Liv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orma Liv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orma Liv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orma Liv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orma Liv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orma Liv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orma Liv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orma Liv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orma Liv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orma Liv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orma Liv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orma Liv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orma Liv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orma Liv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orma Liv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orma Liv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orma Liv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orma Liv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orma Liv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orma Liv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orma Liv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orma Liv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orma Liv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orma Liv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orma Liv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orma Liv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orma Liv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orma Liv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orma Liv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orma Liv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orma Liv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o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orma Livre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orma Livre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orma Livre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orma Livre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orma Livre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orma Livre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orma Livre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orma Livre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orma Livre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orma Livre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orma Livre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orma Livre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orma Livre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orma Livre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orma Livre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orma Livre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orma Livre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orma Livre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orma Livre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orma Livre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orma Livre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orma Livre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orma Livre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orma Livre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orma Livre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orma Livre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orma Livre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orma Livre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orma Livre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orma Livre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orma Livre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orma Livre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orma Livre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orma Livre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orma Livre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orma Livre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orma Livre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orma Livre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orma Livre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orma Livre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orma Livre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orma Livre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orma Livre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orma Livre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orma Livre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orma Livre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orma Livre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orma Livre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orma Livre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orma Livre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orma Livre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orma Livre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orma Livre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orma Livre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orma Livre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orma Livre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orma Livre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orma Livre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orma Livre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orma Livre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orma Livre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orma Livre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orma Livre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orma Livre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orma Livre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orma Livre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orma Livre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orma Livre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orma Livre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orma Livre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orma Livre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orma Livre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orma Livre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orma Livre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80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908018" y="3411748"/>
            <a:ext cx="2743915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184FD6-C734-4162-88D8-0C01192F6E9B}" type="datetime1">
              <a:rPr lang="pt-BR" smtClean="0"/>
              <a:t>02/09/2025</a:t>
            </a:fld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716945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grpSp>
        <p:nvGrpSpPr>
          <p:cNvPr id="7" name="linha" descr="Gráfico de linhas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8" name="Forma Livre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9" name="Forma Livre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0" name="Forma Livre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1" name="Forma Liv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2" name="Forma Liv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3" name="Forma Liv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4" name="Forma Liv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5" name="Forma Liv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" name="Forma Liv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" name="Forma Liv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" name="Forma Liv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" name="Forma Liv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" name="Forma Liv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" name="Forma Liv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" name="Forma Liv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" name="Forma Liv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4" name="Forma Liv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5" name="Forma Liv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6" name="Forma Liv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7" name="Forma Liv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8" name="Forma Liv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9" name="Forma Liv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0" name="Forma Liv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1" name="Forma Liv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2" name="Forma Liv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3" name="Forma Liv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4" name="Forma Liv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5" name="Forma Liv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6" name="Forma Liv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7" name="Forma Liv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8" name="Forma Liv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9" name="Forma Liv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0" name="Forma Liv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1" name="Forma Liv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2" name="Forma Liv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3" name="Forma Liv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4" name="Forma Liv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5" name="Forma Liv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6" name="Forma Liv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7" name="Forma Liv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8" name="Forma Liv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9" name="Forma Liv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0" name="Forma Liv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1" name="Forma Liv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2" name="Forma Liv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3" name="Forma Liv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4" name="Forma Liv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5" name="Forma Liv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6" name="Forma Liv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7" name="Forma Liv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8" name="Forma Liv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9" name="Forma Liv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0" name="Forma Liv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1" name="Forma Liv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2" name="Forma Liv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3" name="Forma Liv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4" name="Forma Liv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5" name="Forma Liv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6" name="Forma Liv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7" name="Forma Liv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8" name="Forma Liv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9" name="Forma Liv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0" name="Forma Liv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1" name="Forma Liv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2" name="Forma Liv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3" name="Forma Liv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4" name="Forma Liv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5" name="Forma Liv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6" name="Forma Liv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7" name="Forma Liv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8" name="Forma Liv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9" name="Forma Liv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80" name="Forma Liv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81" name="Forma Liv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</p:grp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215C2D-4C5F-41A8-B554-C650AF34C482}" type="datetime1">
              <a:rPr lang="pt-BR" smtClean="0"/>
              <a:t>02/09/2025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9626567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364311" y="274640"/>
            <a:ext cx="1371957" cy="5901747"/>
          </a:xfrm>
        </p:spPr>
        <p:txBody>
          <a:bodyPr vert="eaVert" rtlCol="0"/>
          <a:lstStyle/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grpSp>
        <p:nvGrpSpPr>
          <p:cNvPr id="7" name="linha" descr="Gráfico de linhas"/>
          <p:cNvGrpSpPr/>
          <p:nvPr/>
        </p:nvGrpSpPr>
        <p:grpSpPr bwMode="invGray">
          <a:xfrm rot="5400000">
            <a:off x="6867046" y="3472590"/>
            <a:ext cx="6492240" cy="64025"/>
            <a:chOff x="1522413" y="1514475"/>
            <a:chExt cx="10569575" cy="64008"/>
          </a:xfrm>
        </p:grpSpPr>
        <p:sp>
          <p:nvSpPr>
            <p:cNvPr id="8" name="Forma Liv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9" name="Forma Liv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0" name="Forma Liv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1" name="Forma Liv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2" name="Forma Liv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3" name="Forma Liv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4" name="Forma Liv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5" name="Forma Liv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6" name="Forma Liv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7" name="Forma Liv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8" name="Forma Liv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19" name="Forma Liv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0" name="Forma Liv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1" name="Forma Liv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2" name="Forma Liv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3" name="Forma Liv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4" name="Forma Liv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5" name="Forma Liv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6" name="Forma Liv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7" name="Forma Liv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8" name="Forma Liv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29" name="Forma Liv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0" name="Forma Liv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1" name="Forma Liv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2" name="Forma Liv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3" name="Forma Liv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4" name="Forma Liv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5" name="Forma Liv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6" name="Forma Liv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7" name="Forma Liv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8" name="Forma Liv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39" name="Forma Liv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0" name="Forma Liv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1" name="Forma Liv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2" name="Forma Liv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3" name="Forma Liv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4" name="Forma Liv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5" name="Forma Liv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6" name="Forma Liv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7" name="Forma Liv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8" name="Forma Liv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49" name="Forma Liv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0" name="Forma Liv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1" name="Forma Liv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2" name="Forma Liv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3" name="Forma Liv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4" name="Forma Liv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5" name="Forma Liv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6" name="Forma Liv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7" name="Forma Liv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8" name="Forma Liv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59" name="Forma Liv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0" name="Forma Liv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1" name="Forma Liv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2" name="Forma Liv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3" name="Forma Liv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4" name="Forma Liv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5" name="Forma Liv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6" name="Forma Liv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7" name="Forma Liv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8" name="Forma Liv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69" name="Forma Liv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0" name="Forma Liv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1" name="Forma Liv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2" name="Forma Liv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3" name="Forma Liv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4" name="Forma Liv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5" name="Forma Liv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6" name="Forma Liv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7" name="Forma Liv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8" name="Forma Liv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79" name="Forma Liv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80" name="Forma Liv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  <p:sp>
          <p:nvSpPr>
            <p:cNvPr id="81" name="Forma Liv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800" dirty="0">
                <a:ln>
                  <a:noFill/>
                </a:ln>
              </a:endParaRPr>
            </a:p>
          </p:txBody>
        </p:sp>
      </p:grp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171" y="277814"/>
            <a:ext cx="9146383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t-BR" dirty="0"/>
              <a:t>Clique para editar o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E39326-9852-4665-8E10-5CCFE1522248}" type="datetime1">
              <a:rPr lang="pt-BR" smtClean="0"/>
              <a:t>02/09/2025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1024304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448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220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54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194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190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84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09286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382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08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59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0213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20441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7001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28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243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9676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5928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4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2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6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0"/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75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95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CCDFDDD-D174-442B-974C-2E7F8D4F71ED}" type="datetime1">
              <a:rPr lang="pt-BR" smtClean="0"/>
              <a:t>02/09/2025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tângulo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16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 trans="71000"/>
                    </a14:imgEffect>
                    <a14:imgEffect>
                      <a14:colorTemperature colorTemp="3954"/>
                    </a14:imgEffect>
                    <a14:imgEffect>
                      <a14:saturation sat="30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811" y="1905000"/>
            <a:ext cx="9146382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dirty="0"/>
              <a:t>Clique para editar o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9758D4F-735F-46FE-9FCB-4849D9F60668}" type="datetime1">
              <a:rPr lang="pt-BR" smtClean="0"/>
              <a:t>02/09/2025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1587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3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0C2C5-1EEE-4B46-87CA-AB15637F7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tx1"/>
          </a:solidFill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/>
            <a:r>
              <a:rPr lang="pt-BR" sz="9600" b="1" u="sng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FILOSOFIA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7EFE72-9B75-4F98-8F43-C9312A09E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tx1"/>
          </a:solidFill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Professor Alexandre Luiz Zeni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848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EFD78B-62F2-0415-43EF-1CDDFB095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402B3B-2842-2454-F494-C64A033F9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Who Was Immanuel Kant? | TheCollector">
            <a:extLst>
              <a:ext uri="{FF2B5EF4-FFF2-40B4-BE49-F238E27FC236}">
                <a16:creationId xmlns:a16="http://schemas.microsoft.com/office/drawing/2014/main" id="{8E1FB55E-F9DC-7E8C-B83B-75FD67DEB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rítica Da Razão Prática, Immanuel Kant - Livro - Bertrand">
            <a:extLst>
              <a:ext uri="{FF2B5EF4-FFF2-40B4-BE49-F238E27FC236}">
                <a16:creationId xmlns:a16="http://schemas.microsoft.com/office/drawing/2014/main" id="{03934289-9415-E7DE-3001-B55FB1A38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252" y="3802165"/>
            <a:ext cx="1972101" cy="305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678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F6D1FE9-96D8-4CAB-A726-7E30381BF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527" y="185530"/>
            <a:ext cx="5590433" cy="794347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pt-BR" sz="5400" dirty="0">
                <a:latin typeface="Algerian" panose="04020705040A02060702" pitchFamily="82" charset="0"/>
              </a:rPr>
              <a:t>TELEOLÓGICA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34713C6-4707-456A-B03D-B603AF81C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5530" y="2146852"/>
            <a:ext cx="5590430" cy="441297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pt-BR" sz="2400" b="1" dirty="0">
                <a:solidFill>
                  <a:schemeClr val="tx1"/>
                </a:solidFill>
              </a:rPr>
              <a:t>Aristóteles:</a:t>
            </a:r>
          </a:p>
          <a:p>
            <a:pPr lvl="1"/>
            <a:r>
              <a:rPr lang="pt-BR" sz="2000" dirty="0"/>
              <a:t>Mediania – Equilíbrio;</a:t>
            </a:r>
          </a:p>
          <a:p>
            <a:pPr lvl="1"/>
            <a:r>
              <a:rPr lang="pt-BR" sz="2000" dirty="0"/>
              <a:t>Eudaimonia </a:t>
            </a:r>
            <a:r>
              <a:rPr lang="pt-BR" sz="2000" i="1" dirty="0">
                <a:solidFill>
                  <a:srgbClr val="FF0000"/>
                </a:solidFill>
              </a:rPr>
              <a:t>(Felicidade)</a:t>
            </a:r>
            <a:r>
              <a:rPr lang="pt-BR" sz="2000" dirty="0"/>
              <a:t>;</a:t>
            </a:r>
          </a:p>
          <a:p>
            <a:r>
              <a:rPr lang="pt-BR" sz="2400" b="1" dirty="0">
                <a:solidFill>
                  <a:schemeClr val="tx1"/>
                </a:solidFill>
              </a:rPr>
              <a:t>Santo Agostinho:</a:t>
            </a:r>
          </a:p>
          <a:p>
            <a:pPr lvl="1"/>
            <a:r>
              <a:rPr lang="pt-BR" sz="2000" dirty="0"/>
              <a:t>Bom uso do livre-arbítrio;</a:t>
            </a:r>
          </a:p>
          <a:p>
            <a:pPr lvl="1"/>
            <a:r>
              <a:rPr lang="pt-BR" sz="2000" dirty="0"/>
              <a:t>Salvação;</a:t>
            </a:r>
          </a:p>
          <a:p>
            <a:r>
              <a:rPr lang="pt-BR" sz="2400" b="1" dirty="0">
                <a:solidFill>
                  <a:schemeClr val="tx1"/>
                </a:solidFill>
              </a:rPr>
              <a:t>Utilitarismo </a:t>
            </a:r>
            <a:r>
              <a:rPr lang="pt-BR" sz="2400" i="1" dirty="0"/>
              <a:t>(Bentham e Mill)</a:t>
            </a:r>
            <a:r>
              <a:rPr lang="pt-BR" sz="2400" dirty="0"/>
              <a:t>:</a:t>
            </a:r>
          </a:p>
          <a:p>
            <a:pPr lvl="1"/>
            <a:r>
              <a:rPr lang="pt-BR" sz="2000" dirty="0"/>
              <a:t>Cálculo ético;</a:t>
            </a:r>
          </a:p>
          <a:p>
            <a:pPr lvl="1"/>
            <a:r>
              <a:rPr lang="pt-BR" sz="2000" dirty="0"/>
              <a:t>Contentamento da maioria;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663C93D-6E91-4A93-8B57-8BB0C44F0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266" y="181120"/>
            <a:ext cx="5736204" cy="794347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pt-BR" sz="5400" dirty="0">
                <a:latin typeface="Algerian" panose="04020705040A02060702" pitchFamily="82" charset="0"/>
              </a:rPr>
              <a:t>DEONTOLÓGICA</a:t>
            </a:r>
            <a:endParaRPr lang="pt-BR" sz="4800" dirty="0">
              <a:latin typeface="Algerian" panose="04020705040A02060702" pitchFamily="82" charset="0"/>
            </a:endParaRP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E7E9ABCC-3DC6-484E-A6EB-F2F25B684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264" y="2146850"/>
            <a:ext cx="5736206" cy="441297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chemeClr val="tx1"/>
                </a:solidFill>
              </a:rPr>
              <a:t>Immanuel Kant:</a:t>
            </a:r>
          </a:p>
          <a:p>
            <a:pPr lvl="1"/>
            <a:r>
              <a:rPr lang="pt-BR" sz="2000" dirty="0"/>
              <a:t>Boa intenção;</a:t>
            </a:r>
          </a:p>
          <a:p>
            <a:pPr lvl="1"/>
            <a:r>
              <a:rPr lang="pt-BR" sz="2000" dirty="0"/>
              <a:t>Liberdade para agir;</a:t>
            </a:r>
          </a:p>
          <a:p>
            <a:pPr lvl="1"/>
            <a:r>
              <a:rPr lang="pt-BR" sz="2000" dirty="0"/>
              <a:t>Princípio do dever;</a:t>
            </a:r>
          </a:p>
          <a:p>
            <a:pPr lvl="1"/>
            <a:r>
              <a:rPr lang="pt-BR" sz="2000" dirty="0"/>
              <a:t>A razão é a referência </a:t>
            </a:r>
            <a:r>
              <a:rPr lang="pt-BR" sz="2000" i="1" dirty="0">
                <a:solidFill>
                  <a:srgbClr val="FF0000"/>
                </a:solidFill>
              </a:rPr>
              <a:t>(de dentro para fora)</a:t>
            </a:r>
            <a:r>
              <a:rPr lang="pt-BR" sz="2000" dirty="0"/>
              <a:t>;</a:t>
            </a:r>
          </a:p>
          <a:p>
            <a:pPr lvl="1"/>
            <a:r>
              <a:rPr lang="pt-BR" sz="2000" dirty="0"/>
              <a:t>Imperativo categórico </a:t>
            </a:r>
            <a:r>
              <a:rPr lang="pt-BR" sz="2000" i="1" dirty="0">
                <a:solidFill>
                  <a:srgbClr val="FF0000"/>
                </a:solidFill>
              </a:rPr>
              <a:t>(sem exceção)</a:t>
            </a:r>
            <a:r>
              <a:rPr lang="pt-BR" sz="2000" dirty="0"/>
              <a:t>;</a:t>
            </a:r>
          </a:p>
          <a:p>
            <a:pPr lvl="1"/>
            <a:r>
              <a:rPr lang="pt-BR" sz="2000" dirty="0"/>
              <a:t>“Age de tal forma, que sua ação seja uma norma universal;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C970210-01D3-4410-A499-4C4436D83878}"/>
              </a:ext>
            </a:extLst>
          </p:cNvPr>
          <p:cNvSpPr/>
          <p:nvPr/>
        </p:nvSpPr>
        <p:spPr>
          <a:xfrm>
            <a:off x="1060174" y="1106164"/>
            <a:ext cx="384312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Consequência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953660A-97D7-41CE-AEB6-B44D1DD6D14C}"/>
              </a:ext>
            </a:extLst>
          </p:cNvPr>
          <p:cNvSpPr/>
          <p:nvPr/>
        </p:nvSpPr>
        <p:spPr>
          <a:xfrm>
            <a:off x="7335787" y="1106164"/>
            <a:ext cx="384312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Dever</a:t>
            </a:r>
          </a:p>
        </p:txBody>
      </p:sp>
      <p:sp>
        <p:nvSpPr>
          <p:cNvPr id="13" name="Seta: Dobrada para Cima 12">
            <a:extLst>
              <a:ext uri="{FF2B5EF4-FFF2-40B4-BE49-F238E27FC236}">
                <a16:creationId xmlns:a16="http://schemas.microsoft.com/office/drawing/2014/main" id="{F0E73C5B-62E5-4D45-AA6F-C77EC6F4B13E}"/>
              </a:ext>
            </a:extLst>
          </p:cNvPr>
          <p:cNvSpPr/>
          <p:nvPr/>
        </p:nvSpPr>
        <p:spPr>
          <a:xfrm rot="5400000" flipV="1">
            <a:off x="11304261" y="1219566"/>
            <a:ext cx="629875" cy="683192"/>
          </a:xfrm>
          <a:prstGeom prst="bent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14" name="Seta: Dobrada para Cima 13">
            <a:extLst>
              <a:ext uri="{FF2B5EF4-FFF2-40B4-BE49-F238E27FC236}">
                <a16:creationId xmlns:a16="http://schemas.microsoft.com/office/drawing/2014/main" id="{E329948E-2DE6-4C51-B861-673233FBB1E2}"/>
              </a:ext>
            </a:extLst>
          </p:cNvPr>
          <p:cNvSpPr/>
          <p:nvPr/>
        </p:nvSpPr>
        <p:spPr>
          <a:xfrm rot="5400000">
            <a:off x="342681" y="1232198"/>
            <a:ext cx="629872" cy="657926"/>
          </a:xfrm>
          <a:prstGeom prst="bent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09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44B6999-0A9F-D3DC-67DC-927D26CEB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4BA7F-D02F-DF42-B979-EB0A39A97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0C59FA8-3E28-287A-E49D-110E29CAA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5281" y="1488281"/>
            <a:ext cx="3881437" cy="3881437"/>
          </a:xfrm>
        </p:spPr>
      </p:pic>
    </p:spTree>
    <p:extLst>
      <p:ext uri="{BB962C8B-B14F-4D97-AF65-F5344CB8AC3E}">
        <p14:creationId xmlns:p14="http://schemas.microsoft.com/office/powerpoint/2010/main" val="1982868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E34D73-737B-4DBC-8261-DA679E949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(Enem digital)  Princípios práticos são subjetivos, ou máximas, quando a condição é considerada pelo sujeito como verdadeira só para a sua vontade; são, por outro lado, objetivos, quando a condição é válida para a vontade de todo ser natural.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KANT, I. Crítica da razão prática. Lisboa: Edições 70, 2008.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A concepção ética presente no texto defende a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a) universalidade do dever.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b) maximização da utilidade.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c) aprovação pelo sentimento.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d) identificação da justa medida.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e) obediência à determinação divina.   </a:t>
            </a:r>
            <a:endParaRPr lang="pt-BR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4138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AFC6D0-F72F-4C38-BE7F-E686BF604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fontScale="92500" lnSpcReduction="10000"/>
          </a:bodyPr>
          <a:lstStyle/>
          <a:p>
            <a:pPr marL="369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(Enem)  </a:t>
            </a:r>
            <a:r>
              <a:rPr lang="pt-BR" sz="2800" dirty="0">
                <a:solidFill>
                  <a:schemeClr val="bg1"/>
                </a:solidFill>
              </a:rPr>
              <a:t>A moralidade, Bentham exortava, não é uma questão de agradar a Deus, muito menos de fidelidade a regras abstratas. A moralidade é a tentativa de criar a maior quantidade de felicidade possível neste mundo. Ao decidir o que fazer, deveríamos, portanto, perguntar qual curso de conduta promoveria a maior quantidade de felicidade para todos aqueles que serão afetados.</a:t>
            </a:r>
          </a:p>
          <a:p>
            <a:pPr marL="369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800" dirty="0">
                <a:solidFill>
                  <a:schemeClr val="bg1"/>
                </a:solidFill>
              </a:rPr>
              <a:t>RACHELS. J. Os elementos da filosofia moral, Barueri-SP; Manole. 2006.</a:t>
            </a:r>
          </a:p>
          <a:p>
            <a:pPr marL="369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800" dirty="0">
                <a:solidFill>
                  <a:schemeClr val="bg1"/>
                </a:solidFill>
              </a:rPr>
              <a:t> Os parâmetros da ação indicados no texto estão em conformidade com uma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800" dirty="0">
                <a:solidFill>
                  <a:schemeClr val="bg1"/>
                </a:solidFill>
              </a:rPr>
              <a:t>a) fundamentação científica de viés positivista.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800" dirty="0">
                <a:solidFill>
                  <a:schemeClr val="bg1"/>
                </a:solidFill>
              </a:rPr>
              <a:t>b) convenção social de orientação normativa.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800" dirty="0">
                <a:solidFill>
                  <a:schemeClr val="bg1"/>
                </a:solidFill>
              </a:rPr>
              <a:t>c) transgressão comportamental religiosa.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800" dirty="0">
                <a:solidFill>
                  <a:schemeClr val="bg1"/>
                </a:solidFill>
              </a:rPr>
              <a:t>d) racionalidade de caráter pragmático.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800" dirty="0">
                <a:solidFill>
                  <a:schemeClr val="bg1"/>
                </a:solidFill>
              </a:rPr>
              <a:t>e) inclinação de natureza passional.   </a:t>
            </a: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530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E34D73-737B-4DBC-8261-DA679E949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(Enem)  TEXTO I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Duas coisas enchem o ânimo de admiração e veneração sempre crescentes: o céu estrelado sobre mim e a lei moral em mim.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KANT, I. Crítica da razão prática. Lisboa: Edições 70, s/d (adaptado).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TEXTO II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Duas coisas admiro: a dura lei cobrindo-me e o estrelado céu dentro de mim.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FONTELA, O. Kant (relido). In: Poesia completa. São Paulo: </a:t>
            </a:r>
            <a:r>
              <a:rPr lang="pt-BR" dirty="0" err="1">
                <a:solidFill>
                  <a:schemeClr val="bg1"/>
                </a:solidFill>
              </a:rPr>
              <a:t>Hedra</a:t>
            </a:r>
            <a:r>
              <a:rPr lang="pt-BR" dirty="0">
                <a:solidFill>
                  <a:schemeClr val="bg1"/>
                </a:solidFill>
              </a:rPr>
              <a:t>, 2015.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A releitura realizada pela poeta inverte as seguintes ideias centrais do pensamento kantiano: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a) Possibilidade da liberdade e obrigação da ação.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b) A prioridade do juízo e importância da natureza.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c) Necessidade da boa vontade e crítica da metafísica.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d) Prescindibilidade do empírico e autoridade da razão.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e) Interioridade da norma e fenomenalidade do mundo.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pt-BR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74768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AFC6D0-F72F-4C38-BE7F-E686BF604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fontScale="92500" lnSpcReduction="10000"/>
          </a:bodyPr>
          <a:lstStyle/>
          <a:p>
            <a:pPr marL="369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  <a:effectLst/>
              </a:rPr>
              <a:t>(Enem)  O edifício é circular. Os apartamentos dos prisioneiros ocupam a circunferência. Você pode chamá-los, se quiser, de celas. O apartamento do inspetor ocupa o centro; você pode chamá-lo, se quiser, de alojamento do inspetor. A moral reformada; a saúde preservada; a indústria revigorada; a instrução difundida; os encargos públicos aliviados; a economia assentada, como deve ser, sobre uma rocha; o nó górdio da Lei sobre os Pobres não cortado, mas desfeito — tudo por uma simples ideia de arquitetura!</a:t>
            </a:r>
          </a:p>
          <a:p>
            <a:pPr marL="369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  <a:effectLst/>
              </a:rPr>
              <a:t> </a:t>
            </a:r>
          </a:p>
          <a:p>
            <a:pPr marL="369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  <a:effectLst/>
              </a:rPr>
              <a:t>BENTHAM, J. O panóptico. Belo Horizonte: Autêntica, 2008.</a:t>
            </a:r>
          </a:p>
          <a:p>
            <a:pPr marL="369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  <a:effectLst/>
              </a:rPr>
              <a:t> </a:t>
            </a:r>
          </a:p>
          <a:p>
            <a:pPr marL="369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  <a:effectLst/>
              </a:rPr>
              <a:t>Essa é a proposta de um sistema conhecido como panóptico, um modelo que mostra o poder da disciplina nas sociedades contemporâneas, exercido preferencialmente por mecanismos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  <a:effectLst/>
              </a:rPr>
              <a:t>a) religiosos, que se constituem como um olho divino controlador que tudo vê.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  <a:effectLst/>
              </a:rPr>
              <a:t>b) ideológicos, que estabelecem limites pela alienação, impedindo a visão da dominação sofrida.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  <a:effectLst/>
              </a:rPr>
              <a:t>c) repressivos, que perpetuam as relações de dominação entre os homens por meio da tortura física.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  <a:effectLst/>
              </a:rPr>
              <a:t>d) sutis, que adestram os corpos no espaço-tempo por meio do olhar como instrumento de controle.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  <a:effectLst/>
              </a:rPr>
              <a:t>e) consensuais, que pactuam acordos com base na compreensão dos benefícios gerais de se ter as próprias ações controladas.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64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AFC6D0-F72F-4C38-BE7F-E686BF604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fontScale="92500" lnSpcReduction="20000"/>
          </a:bodyPr>
          <a:lstStyle/>
          <a:p>
            <a:pPr marL="3690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(UEL)  Os filósofos Ame </a:t>
            </a:r>
            <a:r>
              <a:rPr lang="pt-BR" dirty="0" err="1">
                <a:solidFill>
                  <a:schemeClr val="bg1"/>
                </a:solidFill>
              </a:rPr>
              <a:t>Naess</a:t>
            </a:r>
            <a:r>
              <a:rPr lang="pt-BR" dirty="0">
                <a:solidFill>
                  <a:schemeClr val="bg1"/>
                </a:solidFill>
              </a:rPr>
              <a:t> e George </a:t>
            </a:r>
            <a:r>
              <a:rPr lang="pt-BR" dirty="0" err="1">
                <a:solidFill>
                  <a:schemeClr val="bg1"/>
                </a:solidFill>
              </a:rPr>
              <a:t>Sessions</a:t>
            </a:r>
            <a:r>
              <a:rPr lang="pt-BR" dirty="0">
                <a:solidFill>
                  <a:schemeClr val="bg1"/>
                </a:solidFill>
              </a:rPr>
              <a:t> propuseram, em 1984, diversos princípios para uma ética ecológica profunda, entre os quais se encontra o seguinte:</a:t>
            </a:r>
          </a:p>
          <a:p>
            <a:pPr marL="3690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marL="3690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O bem-estar e o florescimento da vida humana e não humana na Terra têm valor em si mesmos. Esses valores são independentes da utilidade do mundo não humano para finalidades humanas.</a:t>
            </a:r>
          </a:p>
          <a:p>
            <a:pPr marL="3690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marL="3690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Considere as seguintes afirmações:</a:t>
            </a:r>
          </a:p>
          <a:p>
            <a:pPr marL="3690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I. A ética kantiana não se baseia no valor de utilidade das ações.</a:t>
            </a:r>
          </a:p>
          <a:p>
            <a:pPr marL="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II. “Valor intrínseco” é um sinônimo para “valor em si mesmo”.</a:t>
            </a:r>
          </a:p>
          <a:p>
            <a:pPr marL="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III. A ética utilitarista rejeita a concepção de que as ações têm valor em si mesmas.</a:t>
            </a:r>
          </a:p>
          <a:p>
            <a:pPr marL="3690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marL="3690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Está(</a:t>
            </a:r>
            <a:r>
              <a:rPr lang="pt-BR" dirty="0" err="1">
                <a:solidFill>
                  <a:schemeClr val="bg1"/>
                </a:solidFill>
              </a:rPr>
              <a:t>ão</a:t>
            </a:r>
            <a:r>
              <a:rPr lang="pt-BR" dirty="0">
                <a:solidFill>
                  <a:schemeClr val="bg1"/>
                </a:solidFill>
              </a:rPr>
              <a:t>) correta(s)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a) apenas I.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b) apenas II.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c) apenas III.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d) apenas I e II.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e) I, II e III.   </a:t>
            </a:r>
            <a:endParaRPr lang="pt-BR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839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73BD87-B8A2-49A1-8412-3B87C1E55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sz="1800" dirty="0">
                <a:effectLst/>
              </a:rPr>
              <a:t>(</a:t>
            </a:r>
            <a:r>
              <a:rPr lang="pt-BR" sz="1800" dirty="0">
                <a:solidFill>
                  <a:schemeClr val="bg1"/>
                </a:solidFill>
                <a:effectLst/>
              </a:rPr>
              <a:t>UNIOESTE) “Ora, propondo-me publicar, um dia, uma Metafísica dos costumes, faço-a preceder deste opúsculo que lhe serve de fundamentação. Decerto não há, um rigor, outro fundamento em que da possa assentar, de não seja a Crítica de uma razão pura prática, do mesmo modo que, para fundamentar a Metafísica, se requer a Crítica da razão pura especulativa por mim já publicada. Mas, em parte, a primeira destas Críticas não é de tão extrema necessidade como a segunda, porque em matéria moral a razão humana, mesmo entre o comum dos mortais, pode ser facilmente levada a alto grau de exatidão e de perfeição, ao passo que no seu uso teorético, mas puro, da é totalmente dialética; e, em parte, no que concerne à Crítica de uma razão pura prática, para que ela seja completa, reputo imprescindível que se mostre ao mesmo tempo a unidade da razão prática e da razão especulativa num princípio comum; pois que, em última instância, só pode haver uma e a mesma razão, e só na aplicação desta há lugar para distinções. Ora, não me seria possível aqui realizar um trabalho tão esmiuçado e completo, sem introduzir considerações de ordem inteiramente diferente e sem lançar a confusão no ânimo do leitor. Por isso, em vez de dar a este livrinho o título de Crítica da razão pura prática, denominei-o Fundamentação da Metafísica dos costumes.” 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bg1"/>
                </a:solidFill>
                <a:effectLst/>
              </a:rPr>
              <a:t>(Kant, </a:t>
            </a:r>
            <a:r>
              <a:rPr lang="pt-BR" sz="1800" i="1" dirty="0">
                <a:solidFill>
                  <a:schemeClr val="bg1"/>
                </a:solidFill>
                <a:effectLst/>
              </a:rPr>
              <a:t>Fundamentação da metafísica dos costumes</a:t>
            </a:r>
            <a:r>
              <a:rPr lang="pt-BR" sz="1800" dirty="0">
                <a:solidFill>
                  <a:schemeClr val="bg1"/>
                </a:solidFill>
                <a:effectLst/>
              </a:rPr>
              <a:t>, 1785)</a:t>
            </a:r>
          </a:p>
          <a:p>
            <a:pPr marL="0" indent="0" algn="just">
              <a:buNone/>
            </a:pPr>
            <a:r>
              <a:rPr lang="pt-BR" sz="1800" i="1" dirty="0">
                <a:solidFill>
                  <a:schemeClr val="bg1"/>
                </a:solidFill>
                <a:effectLst/>
              </a:rPr>
              <a:t> </a:t>
            </a:r>
            <a:r>
              <a:rPr lang="pt-BR" sz="1800" dirty="0">
                <a:solidFill>
                  <a:schemeClr val="bg1"/>
                </a:solidFill>
                <a:effectLst/>
              </a:rPr>
              <a:t>Sobre a filosofia moral de Kant, é correto afirmar que: 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bg1"/>
                </a:solidFill>
                <a:effectLst/>
              </a:rPr>
              <a:t>a) Kant pretende construir uma filosofia moral particularista que parte da conduta e da ação individual.   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bg1"/>
                </a:solidFill>
                <a:effectLst/>
              </a:rPr>
              <a:t>b) A proposta kantiana de ética passa pelo conceito de imperativo categórico que pode ser reduzido na seguinte assertiva: age de tal forma, que a máxima de sua ação possa ser universal.   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bg1"/>
                </a:solidFill>
                <a:effectLst/>
              </a:rPr>
              <a:t>c) Kant usava suas concepções éticas para justificar as dominações políticas dos povos não europeus.   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bg1"/>
                </a:solidFill>
                <a:effectLst/>
              </a:rPr>
              <a:t>d) A ética kantiana é relativista, como a dos sofistas combatidos por Sócrates na antiguidade clássica.   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bg1"/>
                </a:solidFill>
                <a:effectLst/>
              </a:rPr>
              <a:t>e) O que constitui o bem de uma vontade boa e aquilo que ela efetivamente alcança. </a:t>
            </a:r>
            <a:endParaRPr lang="pt-BR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93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E34D73-737B-4DBC-8261-DA679E949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(UEL) “Duas coisas que me enchem a alma de crescente admiração e respeito: o céu estrelado sobre mim e a lei moral dentro de mim.”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KANT, Immanuel. Fundamentação da Metafísica dos Costumes. Traduzido do alemão por Paulo Quintela. Lisboa: Edições 70, 1986 (adaptado).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A partir desse fragmento, depreende-se que a ética de Kant se fundamenta na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a) instituição de dentro para fora a partir da razão humana, que é capaz de criar regras para a própria conduta.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b) razão prático-teleológica, no sentido da busca de todas as coisas por um bem, cuja finalidade encontra-se no mundo externo.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c) compreensão do dever como uma heteronomia, que é uma norma vinda de fora para dentro a partir das Escrituras ou dos ensinamentos religiosos.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d) transcendência, dado que o fundamento de sua proposta ética não é a realidade empírica do mundo nem as condutas ou as relações humanas, mas sim o mundo inteligível.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e) concepção de ideia perfeita, boa e justa, que organiza a sociedade e dirige a conduta humana.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736274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8E416-3DEE-47A5-A0A5-038E16C95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2C43C21-8EEE-4D25-A1B5-608D6BB54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953"/>
          </a:xfrm>
        </p:spPr>
      </p:pic>
    </p:spTree>
    <p:extLst>
      <p:ext uri="{BB962C8B-B14F-4D97-AF65-F5344CB8AC3E}">
        <p14:creationId xmlns:p14="http://schemas.microsoft.com/office/powerpoint/2010/main" val="315162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AFC6D0-F72F-4C38-BE7F-E686BF604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 fontScale="62500" lnSpcReduction="20000"/>
          </a:bodyPr>
          <a:lstStyle/>
          <a:p>
            <a:pPr marL="369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>
                <a:solidFill>
                  <a:schemeClr val="bg1"/>
                </a:solidFill>
              </a:rPr>
              <a:t>(</a:t>
            </a:r>
            <a:r>
              <a:rPr lang="pt-BR" sz="2300" dirty="0" err="1">
                <a:solidFill>
                  <a:schemeClr val="bg1"/>
                </a:solidFill>
              </a:rPr>
              <a:t>Unioeste</a:t>
            </a:r>
            <a:r>
              <a:rPr lang="pt-BR" sz="2300" dirty="0">
                <a:solidFill>
                  <a:schemeClr val="bg1"/>
                </a:solidFill>
              </a:rPr>
              <a:t>)  Texto 1</a:t>
            </a:r>
          </a:p>
          <a:p>
            <a:pPr marL="369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>
                <a:solidFill>
                  <a:schemeClr val="bg1"/>
                </a:solidFill>
              </a:rPr>
              <a:t>“Por princípio da utilidade entende-se aquele princípio que aprova ou desaprova qualquer ação, segundo a tendência que tem a aumentar ou a diminuir a felicidade da pessoa cujo interesse está em jogo, ou, o que é a mesma coisa em outros termos, segundo a tendência de promover ou comprometer a referida felicidade. Digo qualquer ação, com o que tenciono dizer que isto vale não somente para qualquer ação de um indivíduo particular, mas também de qualquer ato ou medida de governo. [...] A comunidade constitui um corpo fictício, composto de pessoas individuais que se consideram como constituindo os seus membros. Qual é, nesse caso, o interesse da comunidade? A soma dos interesses dos diversos membros que integram a referida comunidade”.</a:t>
            </a:r>
          </a:p>
          <a:p>
            <a:pPr marL="3690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>
                <a:solidFill>
                  <a:schemeClr val="bg1"/>
                </a:solidFill>
              </a:rPr>
              <a:t>BENTHAM, Jeremy. Uma introdução aos princípios da moral e da legislação. São Paulo: Abril Cultural, 1974. p. 10.</a:t>
            </a:r>
          </a:p>
          <a:p>
            <a:pPr marL="369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>
                <a:solidFill>
                  <a:schemeClr val="bg1"/>
                </a:solidFill>
              </a:rPr>
              <a:t> Texto 2</a:t>
            </a:r>
          </a:p>
          <a:p>
            <a:pPr marL="369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>
                <a:solidFill>
                  <a:schemeClr val="bg1"/>
                </a:solidFill>
              </a:rPr>
              <a:t>“Para compreendermos o valor que Mill atribui à democracia, é necessário observar com mais atenção a sua concepção de sociedade e indivíduo [...]. O governo democrático é melhor porque nele encontramos as condições que favorecem o desenvolvimento das capacidades de cada cidadão”.</a:t>
            </a:r>
          </a:p>
          <a:p>
            <a:pPr marL="3690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>
                <a:solidFill>
                  <a:schemeClr val="bg1"/>
                </a:solidFill>
              </a:rPr>
              <a:t>WEFFORT, F. (org.). Os clássicos da política 2. 3 ed. São Paulo: Ática, 1991. p. 197-98.</a:t>
            </a:r>
          </a:p>
          <a:p>
            <a:pPr marL="369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>
                <a:solidFill>
                  <a:schemeClr val="bg1"/>
                </a:solidFill>
              </a:rPr>
              <a:t>Sobre o utilitarismo e o pensamento de Bentham e Stuart Mill, é INCORRETO afirmar.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>
                <a:solidFill>
                  <a:schemeClr val="bg1"/>
                </a:solidFill>
              </a:rPr>
              <a:t>a) Para o utilitarismo clássico, o principal critério para a moralidade é o princípio da utilidade, que defende como morais as ações que promovem a felicidade e o bem-estar para o maior número de pessoas envolvidas.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>
                <a:solidFill>
                  <a:schemeClr val="bg1"/>
                </a:solidFill>
              </a:rPr>
              <a:t>b) Para os utilitaristas Bentham e Stuart Mill, uma ação é considerada moralmente correta se promove a felicidade e o bem-estar para o indivíduo, não importando suas consequências em relação ao conjunto da sociedade.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>
                <a:solidFill>
                  <a:schemeClr val="bg1"/>
                </a:solidFill>
              </a:rPr>
              <a:t>c) Utilitaristas como Bentham defendem que o papel do legislador é o de produzir leis que sejam do interesse dos indivíduos que constituem uma comunidade e que resultem na maior felicidade para o maior número deles.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>
                <a:solidFill>
                  <a:schemeClr val="bg1"/>
                </a:solidFill>
              </a:rPr>
              <a:t>d) O pensamento de Stuart Mill propõe mudanças importantes à agenda política, na medida em que reconhece que a participação política não pode ser tomada como privilégio de poucos. O Estado deverá, portanto, adotar mecanismos que garantam a institucionalização da participação mais ampliada dos cidadãos.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>
                <a:solidFill>
                  <a:schemeClr val="bg1"/>
                </a:solidFill>
              </a:rPr>
              <a:t>e) Enquanto Bentham defendia a democracia representativa como sendo uma forma de impedir que os governos imponham seus interesses aos do povo, Stuart Mill defende tal forma de governo como a melhor forma para se controlar os governantes e ao mesmo tempo aumentar a riqueza total da sociedade.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00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34E39-66B3-48E7-8905-5685B711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Tamo Junto Sticker by O Boticário for iOS &amp; Android | GIPHY">
            <a:extLst>
              <a:ext uri="{FF2B5EF4-FFF2-40B4-BE49-F238E27FC236}">
                <a16:creationId xmlns:a16="http://schemas.microsoft.com/office/drawing/2014/main" id="{66553E04-21AB-4CFB-9E73-1E3E073C4C33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46" y="211506"/>
            <a:ext cx="5684882" cy="578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888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80DA9-2FB2-4B78-AF20-52DB9300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F5355CC-AD9A-418C-A559-46F4E9765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33015"/>
          </a:xfrm>
        </p:spPr>
      </p:pic>
    </p:spTree>
    <p:extLst>
      <p:ext uri="{BB962C8B-B14F-4D97-AF65-F5344CB8AC3E}">
        <p14:creationId xmlns:p14="http://schemas.microsoft.com/office/powerpoint/2010/main" val="3816707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55E6D-AC7E-4836-903A-ECD96727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C7263A-6B5C-4326-A182-E89993362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Biografia de Jeremy Bentham - eBiografia">
            <a:extLst>
              <a:ext uri="{FF2B5EF4-FFF2-40B4-BE49-F238E27FC236}">
                <a16:creationId xmlns:a16="http://schemas.microsoft.com/office/drawing/2014/main" id="{99CC223E-2D83-4D64-8204-632AB33BB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anóptico: La Inspección Cámara : Bentham, Jeremy: Amazon.com.mx: Libros">
            <a:extLst>
              <a:ext uri="{FF2B5EF4-FFF2-40B4-BE49-F238E27FC236}">
                <a16:creationId xmlns:a16="http://schemas.microsoft.com/office/drawing/2014/main" id="{CF22C579-11FE-EAF0-3A78-0605D40A7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268" y="3724834"/>
            <a:ext cx="2084083" cy="313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182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O jogo do Dilema do Trem (Absurd Trolley Problems) - Blog Sequelanet">
            <a:extLst>
              <a:ext uri="{FF2B5EF4-FFF2-40B4-BE49-F238E27FC236}">
                <a16:creationId xmlns:a16="http://schemas.microsoft.com/office/drawing/2014/main" id="{C80C8CA7-09CE-C4BC-9A9A-C0CB981816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50024" y="3276600"/>
            <a:ext cx="2698376" cy="26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4" name="Picture 10" descr="El ‘trolley problem’: una guía práctica para solucionar cualquier ...">
            <a:extLst>
              <a:ext uri="{FF2B5EF4-FFF2-40B4-BE49-F238E27FC236}">
                <a16:creationId xmlns:a16="http://schemas.microsoft.com/office/drawing/2014/main" id="{0449ECDC-FC0E-BAB6-C6D2-D3E7D455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3910067"/>
            <a:ext cx="4849906" cy="254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ACD77DC-B80C-EA69-C7F4-3FEE40F3FCB5}"/>
              </a:ext>
            </a:extLst>
          </p:cNvPr>
          <p:cNvSpPr/>
          <p:nvPr/>
        </p:nvSpPr>
        <p:spPr>
          <a:xfrm>
            <a:off x="389964" y="6158752"/>
            <a:ext cx="605118" cy="2975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2" descr="Mentiroso GIF - Pinocho Mentiroso NoMientas - Discover &amp; Share GIFs">
            <a:extLst>
              <a:ext uri="{FF2B5EF4-FFF2-40B4-BE49-F238E27FC236}">
                <a16:creationId xmlns:a16="http://schemas.microsoft.com/office/drawing/2014/main" id="{08498CE1-B792-4C53-C7FC-0E5D5C82B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350" y="3910067"/>
            <a:ext cx="5031780" cy="254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or que as pessoas traem? Entenda as motivações que levam a traição ...">
            <a:extLst>
              <a:ext uri="{FF2B5EF4-FFF2-40B4-BE49-F238E27FC236}">
                <a16:creationId xmlns:a16="http://schemas.microsoft.com/office/drawing/2014/main" id="{EEF4E9F3-F4D7-102B-B03A-B741AAFC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53813"/>
            <a:ext cx="5562600" cy="29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3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DC4BD-BF1C-478C-9262-9EB399E4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63029"/>
            <a:ext cx="10353762" cy="970450"/>
          </a:xfrm>
          <a:noFill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pt-BR" sz="7200" u="sng" dirty="0">
                <a:solidFill>
                  <a:srgbClr val="FF3300"/>
                </a:solidFill>
                <a:latin typeface="Algerian" panose="04020705040A02060702" pitchFamily="82" charset="0"/>
              </a:rPr>
              <a:t>UTILITARISMO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D0984D-BAD8-4D5E-9476-4162082BF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07" y="1393367"/>
            <a:ext cx="10353762" cy="5263116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Jeremy </a:t>
            </a:r>
            <a:r>
              <a:rPr lang="pt-BR" sz="2800" dirty="0" err="1">
                <a:solidFill>
                  <a:schemeClr val="bg1"/>
                </a:solidFill>
              </a:rPr>
              <a:t>Benthan</a:t>
            </a:r>
            <a:r>
              <a:rPr lang="pt-BR" sz="2800" dirty="0">
                <a:solidFill>
                  <a:schemeClr val="bg1"/>
                </a:solidFill>
              </a:rPr>
              <a:t> </a:t>
            </a:r>
            <a:r>
              <a:rPr lang="pt-BR" sz="2800" dirty="0">
                <a:solidFill>
                  <a:srgbClr val="0070C0"/>
                </a:solidFill>
              </a:rPr>
              <a:t>(1748 – 1832)</a:t>
            </a:r>
            <a:r>
              <a:rPr lang="pt-BR" sz="2800" dirty="0">
                <a:solidFill>
                  <a:schemeClr val="bg1"/>
                </a:solidFill>
              </a:rPr>
              <a:t>;</a:t>
            </a:r>
          </a:p>
          <a:p>
            <a:endParaRPr lang="pt-BR" sz="2800" dirty="0">
              <a:solidFill>
                <a:schemeClr val="bg1"/>
              </a:solidFill>
            </a:endParaRPr>
          </a:p>
          <a:p>
            <a:r>
              <a:rPr lang="pt-BR" sz="2800" b="1" dirty="0">
                <a:solidFill>
                  <a:schemeClr val="bg1"/>
                </a:solidFill>
              </a:rPr>
              <a:t>Nova perspectiva ética (utilitarista);</a:t>
            </a: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Teleológica;</a:t>
            </a: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Princípio do MAX-MIN </a:t>
            </a:r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 ...           </a:t>
            </a:r>
            <a:r>
              <a:rPr lang="pt-BR" sz="2400" b="1" u="sng" dirty="0">
                <a:solidFill>
                  <a:schemeClr val="bg1"/>
                </a:solidFill>
                <a:sym typeface="Wingdings" panose="05000000000000000000" pitchFamily="2" charset="2"/>
              </a:rPr>
              <a:t>Prazer </a:t>
            </a:r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-           </a:t>
            </a:r>
            <a:r>
              <a:rPr lang="pt-BR" sz="2400" b="1" u="sng" dirty="0">
                <a:solidFill>
                  <a:schemeClr val="bg1"/>
                </a:solidFill>
                <a:sym typeface="Wingdings" panose="05000000000000000000" pitchFamily="2" charset="2"/>
              </a:rPr>
              <a:t>Dor</a:t>
            </a:r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; </a:t>
            </a:r>
          </a:p>
          <a:p>
            <a:pPr lvl="1"/>
            <a:endParaRPr lang="pt-BR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pt-BR" sz="2600" dirty="0">
                <a:solidFill>
                  <a:schemeClr val="bg1"/>
                </a:solidFill>
                <a:sym typeface="Wingdings" panose="05000000000000000000" pitchFamily="2" charset="2"/>
              </a:rPr>
              <a:t>John Stuart Mill </a:t>
            </a:r>
            <a:r>
              <a:rPr lang="pt-BR" sz="2600" dirty="0">
                <a:solidFill>
                  <a:srgbClr val="0070C0"/>
                </a:solidFill>
                <a:sym typeface="Wingdings" panose="05000000000000000000" pitchFamily="2" charset="2"/>
              </a:rPr>
              <a:t>(1806 – 1873)</a:t>
            </a:r>
            <a:r>
              <a:rPr lang="pt-BR" sz="2600" dirty="0">
                <a:solidFill>
                  <a:schemeClr val="bg1"/>
                </a:solidFill>
                <a:sym typeface="Wingdings" panose="05000000000000000000" pitchFamily="2" charset="2"/>
              </a:rPr>
              <a:t>;</a:t>
            </a:r>
          </a:p>
          <a:p>
            <a:pPr lvl="1"/>
            <a:r>
              <a:rPr lang="pt-BR" sz="2600" dirty="0">
                <a:solidFill>
                  <a:schemeClr val="bg1"/>
                </a:solidFill>
                <a:sym typeface="Wingdings" panose="05000000000000000000" pitchFamily="2" charset="2"/>
              </a:rPr>
              <a:t>Duração e Intensidade dos prazeres;</a:t>
            </a:r>
          </a:p>
          <a:p>
            <a:pPr marL="810000" lvl="2" indent="0">
              <a:buNone/>
            </a:pPr>
            <a:endParaRPr lang="pt-BR" sz="2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pt-BR" dirty="0"/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E364722D-5EBC-47CA-9BB8-A351D89DC569}"/>
              </a:ext>
            </a:extLst>
          </p:cNvPr>
          <p:cNvSpPr/>
          <p:nvPr/>
        </p:nvSpPr>
        <p:spPr>
          <a:xfrm rot="10800000">
            <a:off x="5135993" y="3568702"/>
            <a:ext cx="463826" cy="554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42CF55E7-47A5-4797-A8C9-C884DE97FE67}"/>
              </a:ext>
            </a:extLst>
          </p:cNvPr>
          <p:cNvSpPr/>
          <p:nvPr/>
        </p:nvSpPr>
        <p:spPr>
          <a:xfrm>
            <a:off x="6968182" y="3607331"/>
            <a:ext cx="484632" cy="5543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28" name="Picture 4" descr="No human rights without God | openDemocracy">
            <a:extLst>
              <a:ext uri="{FF2B5EF4-FFF2-40B4-BE49-F238E27FC236}">
                <a16:creationId xmlns:a16="http://schemas.microsoft.com/office/drawing/2014/main" id="{F66B6D3F-5128-4589-A275-C431F758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810" y="924369"/>
            <a:ext cx="2186117" cy="26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John Stuart Mill | Lelivrescolaire.fr">
            <a:extLst>
              <a:ext uri="{FF2B5EF4-FFF2-40B4-BE49-F238E27FC236}">
                <a16:creationId xmlns:a16="http://schemas.microsoft.com/office/drawing/2014/main" id="{99148D71-81E8-D026-FF50-15062CBB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810" y="3973104"/>
            <a:ext cx="2186117" cy="27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378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766B3-DDAA-4ECD-9986-D8E16FE2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95775"/>
            <a:ext cx="10353762" cy="970450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pt-BR" sz="6000" u="sng" dirty="0">
                <a:solidFill>
                  <a:srgbClr val="FF0000"/>
                </a:solidFill>
              </a:rPr>
              <a:t>PANÓPTICO</a:t>
            </a:r>
            <a:r>
              <a:rPr lang="pt-BR" sz="6000" dirty="0">
                <a:solidFill>
                  <a:srgbClr val="FF0000"/>
                </a:solidFill>
              </a:rPr>
              <a:t> </a:t>
            </a:r>
            <a:r>
              <a:rPr lang="pt-BR" sz="6000" u="sng" dirty="0">
                <a:solidFill>
                  <a:srgbClr val="FF0000"/>
                </a:solidFill>
              </a:rPr>
              <a:t>DE</a:t>
            </a:r>
            <a:r>
              <a:rPr lang="pt-BR" sz="6000" dirty="0">
                <a:solidFill>
                  <a:srgbClr val="FF0000"/>
                </a:solidFill>
              </a:rPr>
              <a:t> </a:t>
            </a:r>
            <a:r>
              <a:rPr lang="pt-BR" sz="6000" u="sng" dirty="0">
                <a:solidFill>
                  <a:srgbClr val="FF0000"/>
                </a:solidFill>
              </a:rPr>
              <a:t>BENTHAN</a:t>
            </a:r>
          </a:p>
        </p:txBody>
      </p:sp>
      <p:pic>
        <p:nvPicPr>
          <p:cNvPr id="2050" name="Picture 2" descr="Rumar À Direita: Panóptico">
            <a:extLst>
              <a:ext uri="{FF2B5EF4-FFF2-40B4-BE49-F238E27FC236}">
                <a16:creationId xmlns:a16="http://schemas.microsoft.com/office/drawing/2014/main" id="{D26A24B5-AC6E-48A5-A7B9-5FCA85F8CC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1" y="1407772"/>
            <a:ext cx="7676707" cy="508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nopticon foucault | Museum of curiosity, Prison, Concept art">
            <a:extLst>
              <a:ext uri="{FF2B5EF4-FFF2-40B4-BE49-F238E27FC236}">
                <a16:creationId xmlns:a16="http://schemas.microsoft.com/office/drawing/2014/main" id="{2A5C5429-5B03-4407-ABC4-01D33B61C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936" y="3709207"/>
            <a:ext cx="2148440" cy="301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 Panóptico de Foucault em Vigiar e Punir ⋆ Universo da Filosofia">
            <a:extLst>
              <a:ext uri="{FF2B5EF4-FFF2-40B4-BE49-F238E27FC236}">
                <a16:creationId xmlns:a16="http://schemas.microsoft.com/office/drawing/2014/main" id="{831F2142-E891-4EC8-8452-7921B7186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126" y="1213411"/>
            <a:ext cx="4084028" cy="238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283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766B3-DDAA-4ECD-9986-D8E16FE2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95775"/>
            <a:ext cx="10353762" cy="970450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pt-BR" sz="6000" u="sng" dirty="0">
                <a:solidFill>
                  <a:srgbClr val="FF0000"/>
                </a:solidFill>
              </a:rPr>
              <a:t>PANÓPTICO</a:t>
            </a:r>
            <a:r>
              <a:rPr lang="pt-BR" sz="6000" dirty="0">
                <a:solidFill>
                  <a:srgbClr val="FF0000"/>
                </a:solidFill>
              </a:rPr>
              <a:t> </a:t>
            </a:r>
            <a:r>
              <a:rPr lang="pt-BR" sz="6000" u="sng" dirty="0">
                <a:solidFill>
                  <a:srgbClr val="FF0000"/>
                </a:solidFill>
              </a:rPr>
              <a:t>DE</a:t>
            </a:r>
            <a:r>
              <a:rPr lang="pt-BR" sz="6000" dirty="0">
                <a:solidFill>
                  <a:srgbClr val="FF0000"/>
                </a:solidFill>
              </a:rPr>
              <a:t> </a:t>
            </a:r>
            <a:r>
              <a:rPr lang="pt-BR" sz="6000" u="sng" dirty="0">
                <a:solidFill>
                  <a:srgbClr val="FF0000"/>
                </a:solidFill>
              </a:rPr>
              <a:t>BENTHAN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71018B-6EC7-4E64-B2D9-1CB9E16DB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10" y="1732449"/>
            <a:ext cx="10353762" cy="4929776"/>
          </a:xfrm>
        </p:spPr>
        <p:txBody>
          <a:bodyPr/>
          <a:lstStyle/>
          <a:p>
            <a:r>
              <a:rPr lang="pt-BR" sz="2800" b="1" dirty="0">
                <a:solidFill>
                  <a:schemeClr val="bg1"/>
                </a:solidFill>
              </a:rPr>
              <a:t>Felicidade geral:</a:t>
            </a: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Obediência ao Estado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 Desobediência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=</a:t>
            </a:r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 Insegurança;</a:t>
            </a:r>
          </a:p>
          <a:p>
            <a:r>
              <a:rPr lang="pt-BR" sz="2800" b="1" dirty="0">
                <a:solidFill>
                  <a:schemeClr val="bg1"/>
                </a:solidFill>
                <a:sym typeface="Wingdings" panose="05000000000000000000" pitchFamily="2" charset="2"/>
              </a:rPr>
              <a:t>Princípio da vigilância e fiscalização:</a:t>
            </a:r>
          </a:p>
          <a:p>
            <a:pPr lvl="1"/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Observar no cotidiano;</a:t>
            </a:r>
          </a:p>
          <a:p>
            <a:pPr lvl="1"/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Cidadão observados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=</a:t>
            </a:r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 Bom comportamento;</a:t>
            </a:r>
          </a:p>
          <a:p>
            <a:r>
              <a:rPr lang="pt-BR" sz="2800" b="1" dirty="0">
                <a:solidFill>
                  <a:schemeClr val="bg1"/>
                </a:solidFill>
                <a:sym typeface="Wingdings" panose="05000000000000000000" pitchFamily="2" charset="2"/>
              </a:rPr>
              <a:t>Ética utilitarista:</a:t>
            </a:r>
          </a:p>
          <a:p>
            <a:pPr lvl="1"/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Moralmente correta;</a:t>
            </a:r>
          </a:p>
          <a:p>
            <a:pPr lvl="1"/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Vigiar é melhor do que punir;</a:t>
            </a:r>
          </a:p>
          <a:p>
            <a:pPr lvl="1"/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Segurança e produtividade;</a:t>
            </a:r>
            <a:endParaRPr lang="pt-BR" sz="2400" dirty="0">
              <a:solidFill>
                <a:schemeClr val="bg1"/>
              </a:solidFill>
            </a:endParaRPr>
          </a:p>
          <a:p>
            <a:pPr lvl="1"/>
            <a:endParaRPr lang="pt-BR" dirty="0"/>
          </a:p>
        </p:txBody>
      </p:sp>
      <p:pic>
        <p:nvPicPr>
          <p:cNvPr id="4" name="Picture 2" descr="Presentation: Biometric Health Passports and The Panopticon">
            <a:extLst>
              <a:ext uri="{FF2B5EF4-FFF2-40B4-BE49-F238E27FC236}">
                <a16:creationId xmlns:a16="http://schemas.microsoft.com/office/drawing/2014/main" id="{A40A2F6C-6251-6020-97DF-30F4AB04A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524" y="3759246"/>
            <a:ext cx="4127684" cy="309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ntham: el Panóptico y la transparencia de una asociación público ...">
            <a:extLst>
              <a:ext uri="{FF2B5EF4-FFF2-40B4-BE49-F238E27FC236}">
                <a16:creationId xmlns:a16="http://schemas.microsoft.com/office/drawing/2014/main" id="{4334BDF5-1560-9AFC-1264-B2CB258F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893" y="2195692"/>
            <a:ext cx="3208244" cy="180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232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063C0-38A1-4458-BB3B-BF908F7B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81B9EFC-A52E-492A-B6E1-AEC6A6F67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5281" y="1488281"/>
            <a:ext cx="3881437" cy="3881437"/>
          </a:xfrm>
        </p:spPr>
      </p:pic>
    </p:spTree>
    <p:extLst>
      <p:ext uri="{BB962C8B-B14F-4D97-AF65-F5344CB8AC3E}">
        <p14:creationId xmlns:p14="http://schemas.microsoft.com/office/powerpoint/2010/main" val="29026141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Ardósia">
  <a:themeElements>
    <a:clrScheme name="Ardó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ó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rilha de Vap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23_TF33552983" id="{3F923CBD-04A0-41B3-B873-EF426160762E}" vid="{54083136-2BEC-4495-B8B7-3CA1817B37D9}"/>
    </a:ext>
  </a:extLst>
</a:theme>
</file>

<file path=ppt/theme/theme4.xml><?xml version="1.0" encoding="utf-8"?>
<a:theme xmlns:a="http://schemas.openxmlformats.org/drawingml/2006/main" name="Quadro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63_TF02804846_TF02804846.potx" id="{6015D36F-FE88-4299-9413-9A6625F0A96F}" vid="{686326CD-C078-4685-B568-5DB8C1FEF170}"/>
    </a:ext>
  </a:extLst>
</a:theme>
</file>

<file path=ppt/theme/theme5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</TotalTime>
  <Words>2037</Words>
  <Application>Microsoft Office PowerPoint</Application>
  <PresentationFormat>Widescreen</PresentationFormat>
  <Paragraphs>124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21</vt:i4>
      </vt:variant>
    </vt:vector>
  </HeadingPairs>
  <TitlesOfParts>
    <vt:vector size="39" baseType="lpstr">
      <vt:lpstr>Algerian</vt:lpstr>
      <vt:lpstr>Arial</vt:lpstr>
      <vt:lpstr>Bookman Old Style</vt:lpstr>
      <vt:lpstr>Calisto MT</vt:lpstr>
      <vt:lpstr>Century Gothic</vt:lpstr>
      <vt:lpstr>Consolas</vt:lpstr>
      <vt:lpstr>Corbel</vt:lpstr>
      <vt:lpstr>Franklin Gothic Book</vt:lpstr>
      <vt:lpstr>Franklin Gothic Demi</vt:lpstr>
      <vt:lpstr>Rockwell</vt:lpstr>
      <vt:lpstr>Trebuchet MS</vt:lpstr>
      <vt:lpstr>Wingdings</vt:lpstr>
      <vt:lpstr>Wingdings 2</vt:lpstr>
      <vt:lpstr>Ardósia</vt:lpstr>
      <vt:lpstr>Trilha de Vapor</vt:lpstr>
      <vt:lpstr>DividendVTI</vt:lpstr>
      <vt:lpstr>Quadro 16x9</vt:lpstr>
      <vt:lpstr>1_Damask</vt:lpstr>
      <vt:lpstr>FILOSOFIA</vt:lpstr>
      <vt:lpstr>Apresentação do PowerPoint</vt:lpstr>
      <vt:lpstr>Apresentação do PowerPoint</vt:lpstr>
      <vt:lpstr>Apresentação do PowerPoint</vt:lpstr>
      <vt:lpstr>Apresentação do PowerPoint</vt:lpstr>
      <vt:lpstr>UTILITARISMO</vt:lpstr>
      <vt:lpstr>PANÓPTICO DE BENTHAN</vt:lpstr>
      <vt:lpstr>PANÓPTICO DE BENTHAN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 Zeni</dc:creator>
  <cp:lastModifiedBy>Claudia Frassetto</cp:lastModifiedBy>
  <cp:revision>72</cp:revision>
  <dcterms:created xsi:type="dcterms:W3CDTF">2018-05-21T19:01:23Z</dcterms:created>
  <dcterms:modified xsi:type="dcterms:W3CDTF">2025-09-02T20:23:54Z</dcterms:modified>
</cp:coreProperties>
</file>